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168" r:id="rId4"/>
  </p:sldMasterIdLst>
  <p:notesMasterIdLst>
    <p:notesMasterId r:id="rId53"/>
  </p:notesMasterIdLst>
  <p:handoutMasterIdLst>
    <p:handoutMasterId r:id="rId54"/>
  </p:handoutMasterIdLst>
  <p:sldIdLst>
    <p:sldId id="329" r:id="rId5"/>
    <p:sldId id="330" r:id="rId6"/>
    <p:sldId id="392" r:id="rId7"/>
    <p:sldId id="390" r:id="rId8"/>
    <p:sldId id="331" r:id="rId9"/>
    <p:sldId id="339" r:id="rId10"/>
    <p:sldId id="346" r:id="rId11"/>
    <p:sldId id="345" r:id="rId12"/>
    <p:sldId id="344" r:id="rId13"/>
    <p:sldId id="343" r:id="rId14"/>
    <p:sldId id="342" r:id="rId15"/>
    <p:sldId id="347" r:id="rId16"/>
    <p:sldId id="348" r:id="rId17"/>
    <p:sldId id="349" r:id="rId18"/>
    <p:sldId id="341" r:id="rId19"/>
    <p:sldId id="352" r:id="rId20"/>
    <p:sldId id="353" r:id="rId21"/>
    <p:sldId id="357" r:id="rId22"/>
    <p:sldId id="356" r:id="rId23"/>
    <p:sldId id="355" r:id="rId24"/>
    <p:sldId id="354" r:id="rId25"/>
    <p:sldId id="358" r:id="rId26"/>
    <p:sldId id="359" r:id="rId27"/>
    <p:sldId id="361" r:id="rId28"/>
    <p:sldId id="365" r:id="rId29"/>
    <p:sldId id="364" r:id="rId30"/>
    <p:sldId id="363" r:id="rId31"/>
    <p:sldId id="362" r:id="rId32"/>
    <p:sldId id="371" r:id="rId33"/>
    <p:sldId id="370" r:id="rId34"/>
    <p:sldId id="369" r:id="rId35"/>
    <p:sldId id="368" r:id="rId36"/>
    <p:sldId id="367" r:id="rId37"/>
    <p:sldId id="366" r:id="rId38"/>
    <p:sldId id="373" r:id="rId39"/>
    <p:sldId id="376" r:id="rId40"/>
    <p:sldId id="379" r:id="rId41"/>
    <p:sldId id="378" r:id="rId42"/>
    <p:sldId id="377" r:id="rId43"/>
    <p:sldId id="375" r:id="rId44"/>
    <p:sldId id="374" r:id="rId45"/>
    <p:sldId id="372" r:id="rId46"/>
    <p:sldId id="389" r:id="rId47"/>
    <p:sldId id="388" r:id="rId48"/>
    <p:sldId id="387" r:id="rId49"/>
    <p:sldId id="386" r:id="rId50"/>
    <p:sldId id="385" r:id="rId51"/>
    <p:sldId id="393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85316" autoAdjust="0"/>
  </p:normalViewPr>
  <p:slideViewPr>
    <p:cSldViewPr snapToGrid="0">
      <p:cViewPr varScale="1">
        <p:scale>
          <a:sx n="86" d="100"/>
          <a:sy n="86" d="100"/>
        </p:scale>
        <p:origin x="53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78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A448492-7B7C-A3ED-30B7-60D6FEEB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297" y="2494625"/>
            <a:ext cx="7173965" cy="4770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15209-551F-6EC1-A54B-79D9B460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486" y="168675"/>
            <a:ext cx="8381915" cy="337351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6000" dirty="0"/>
              <a:t>Data Exploration &amp; Business Insights with </a:t>
            </a:r>
            <a:r>
              <a:rPr lang="en-US" sz="6000" dirty="0">
                <a:solidFill>
                  <a:srgbClr val="FF0000"/>
                </a:solidFill>
              </a:rPr>
              <a:t>SQL</a:t>
            </a:r>
            <a:r>
              <a:rPr lang="en-US" sz="6000" dirty="0"/>
              <a:t> </a:t>
            </a:r>
            <a:r>
              <a:rPr lang="en-US" sz="3200" dirty="0"/>
              <a:t>(Northwind Database)</a:t>
            </a:r>
          </a:p>
        </p:txBody>
      </p:sp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E6A79-7E0C-3C4F-2467-FAEA1030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CDF482-D2F0-21F7-186E-AED752D1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15" y="1454219"/>
            <a:ext cx="6284971" cy="42267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6EE008-4167-63E0-214C-898D75A885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4063" y="1454219"/>
            <a:ext cx="3552670" cy="1677854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(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CATEGORY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 err="1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 err="1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8279D-B48D-D244-8005-2A25CDEC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04AA19E-017F-61B8-F560-F91B4A7AD30F}"/>
              </a:ext>
            </a:extLst>
          </p:cNvPr>
          <p:cNvSpPr txBox="1">
            <a:spLocks/>
          </p:cNvSpPr>
          <p:nvPr/>
        </p:nvSpPr>
        <p:spPr>
          <a:xfrm>
            <a:off x="1082032" y="9581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total revenue generated by each product category?</a:t>
            </a:r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8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85838-FD07-D5F2-A25C-9DE716F0B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F27D0-43E1-21BA-CE8D-94CC6806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446466-0103-391D-653C-8FCBAB6B47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56231" y="1822029"/>
            <a:ext cx="3621631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9D6C21-C0E6-DEF6-0537-ABFA131D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C8446F8-C64C-B954-DC9E-A14620D494C4}"/>
              </a:ext>
            </a:extLst>
          </p:cNvPr>
          <p:cNvSpPr txBox="1">
            <a:spLocks/>
          </p:cNvSpPr>
          <p:nvPr/>
        </p:nvSpPr>
        <p:spPr>
          <a:xfrm>
            <a:off x="1082032" y="9581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 has the lowest stock available?</a:t>
            </a:r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5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80FEB-3059-6BC1-A7E0-66B837AA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DEA7B3-741B-4C58-9A37-9C99C0A4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958164"/>
            <a:ext cx="11109968" cy="644653"/>
          </a:xfrm>
        </p:spPr>
        <p:txBody>
          <a:bodyPr/>
          <a:lstStyle/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 provides the most products?</a:t>
            </a:r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8D7CFF-F508-1A59-CC97-E9071702D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9598" y="1751007"/>
            <a:ext cx="7201842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ProductSupply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 err="1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ProductSupply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663A0A-B1AF-57EA-D412-25D61356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6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27ECB-14CF-2DCC-57B2-92579773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8475BC-B5F2-AAE7-FF56-24990A8E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1109968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reorder level for each product, and which ones need restocking?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187A77-191A-AD83-9127-9A1C4A419A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65109" y="1280491"/>
            <a:ext cx="3621631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&lt;= 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reorderLevel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802C6-556D-B410-B08C-BCFEF349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2C0E60-8E5D-0708-6A94-C842CADA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91" y="1280491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43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26E41-3B92-967D-8B70-60AF48FA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0EA48D-1B33-273D-B9C0-CD69A3BD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1109968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employees have processed the most orders?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1E768D-5CB0-53C6-72C2-E932D8A63C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65109" y="1280491"/>
            <a:ext cx="3621631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CONCAT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FIRSTNAME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 '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LASTNAME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processedOder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processedOder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EF7F-0259-AFA7-A536-FEC89F87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3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26ABF-3EB4-AAA2-C110-6CD3A977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E8CB5-3B69-5182-A502-5F7CECE3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number of orders handled per employee?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F33E1-0155-D3FB-E37A-FF2626DD2F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WITH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EmployeeOrders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OrderCount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AvgOrdersPerEmployee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EmployeeOrders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465C2-2169-7ACC-0B55-6EF309C1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D5CBA-8D9D-C472-7F12-721B9F6D5D2C}"/>
              </a:ext>
            </a:extLst>
          </p:cNvPr>
          <p:cNvSpPr txBox="1"/>
          <p:nvPr/>
        </p:nvSpPr>
        <p:spPr>
          <a:xfrm>
            <a:off x="8736211" y="3105937"/>
            <a:ext cx="1171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92.2222</a:t>
            </a:r>
          </a:p>
        </p:txBody>
      </p:sp>
    </p:spTree>
    <p:extLst>
      <p:ext uri="{BB962C8B-B14F-4D97-AF65-F5344CB8AC3E}">
        <p14:creationId xmlns:p14="http://schemas.microsoft.com/office/powerpoint/2010/main" val="3654357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59AC6-96FD-62D7-CE3D-8AD3B881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5139EC-F798-D140-EBA7-90A42AE4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employee has been with the company the longest (based on hire date)?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74BC6B-4F84-65A7-9B0D-9C323B78F7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DATEDIFF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NOW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(),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HIREDATE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/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365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YearsSinceHired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YearsSinceHired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DF274-159B-40A5-E5DF-7A5C5FAE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82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1C6AC-18AF-935A-BE15-7AFFF1BCE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11EB3B-163B-B5B1-AFFD-46097AC5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distribution of employees by region or city?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94A71A-2870-931C-3A09-31B63E738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CITY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distributionOfEmployees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CITY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17CA9-D89A-8DCF-FDFC-DACA46CE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560CDC7-36CD-DF08-5B81-E6E437126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87" y="1160694"/>
            <a:ext cx="57150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68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2CF0C-F082-6DF9-C5F1-77309C16B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1642AF-E5FF-49CF-ADF0-A7B78CC0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employees have the same manager (</a:t>
            </a:r>
            <a:r>
              <a:rPr lang="en-US" sz="1800" dirty="0" err="1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Mgr</a:t>
            </a:r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 ID)?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604D53-B54E-0F21-47BF-A7225374A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4462171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MGRID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GROUP_CONCAT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CONCAT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FIRSTNAME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 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LASTNAME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FIRSTNAME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SEPARATOR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', 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MGRID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IS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NOT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NULL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MGRID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5438B3-3E20-4481-30F9-E9FBB9CE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BADF93F-1790-67E8-CC4E-F29D5D57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87" y="608075"/>
            <a:ext cx="5392612" cy="64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0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EE75-1D00-45E6-BBB5-7F27DAB4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24D08C-47C7-D26E-74CF-15D8E06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shipping company (Shipper) is used the most?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19855-147B-E8C0-8539-E1442BA6E7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Shipper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SHIPPER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SHIPPERID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Shipper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7D28C-A0F8-02B1-2C04-9BA8B172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2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C7B-7008-CF79-CA61-501AE40E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37" y="1405423"/>
            <a:ext cx="3517923" cy="3814648"/>
          </a:xfrm>
        </p:spPr>
        <p:txBody>
          <a:bodyPr/>
          <a:lstStyle/>
          <a:p>
            <a:r>
              <a:rPr lang="en-IN" sz="5400" dirty="0">
                <a:solidFill>
                  <a:srgbClr val="FF0000"/>
                </a:solidFill>
              </a:rPr>
              <a:t>Project </a:t>
            </a:r>
            <a:r>
              <a:rPr lang="en-IN" sz="3600" dirty="0">
                <a:solidFill>
                  <a:srgbClr val="FF0000"/>
                </a:solidFill>
              </a:rPr>
              <a:t>Introduction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C40F03B-D911-A35A-DAC6-0119F3E6F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89" y="1448630"/>
            <a:ext cx="7880411" cy="535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Integrate CrateDB and DBeaver">
            <a:extLst>
              <a:ext uri="{FF2B5EF4-FFF2-40B4-BE49-F238E27FC236}">
                <a16:creationId xmlns:a16="http://schemas.microsoft.com/office/drawing/2014/main" id="{D82C3EF0-ED9C-8C29-6443-7FDBC52D2B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8" descr="Integrate CrateDB and DBeaver">
            <a:extLst>
              <a:ext uri="{FF2B5EF4-FFF2-40B4-BE49-F238E27FC236}">
                <a16:creationId xmlns:a16="http://schemas.microsoft.com/office/drawing/2014/main" id="{83CD32BA-0AD1-8F51-584B-4DD7A613F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10" descr="Dbeaver Documentation - Icon Png Dbeaver Icon,Ctrl Alt Del Icon - free ...">
            <a:extLst>
              <a:ext uri="{FF2B5EF4-FFF2-40B4-BE49-F238E27FC236}">
                <a16:creationId xmlns:a16="http://schemas.microsoft.com/office/drawing/2014/main" id="{72DB490F-F4F7-05FB-1E54-F319C4863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9CE1AF-2FFC-886B-FB8A-3BB0F581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01" y="4313366"/>
            <a:ext cx="1813410" cy="181341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54E38-5883-588B-FDE6-76DA77084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164" y="114842"/>
            <a:ext cx="1496202" cy="2115879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2663399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E16F-F420-7B92-B88A-82FF179B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550611-2069-28F3-AA45-3CD473DD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shipping time from order date to required date?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4E94AA-17C0-FEE0-8133-F3A711EE34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DATEDIFF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REQUIREDDATE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) ,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average_shipping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274DD-8317-5F68-D1D3-51775FB3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23556-1937-097D-7E20-81CE77BB5228}"/>
              </a:ext>
            </a:extLst>
          </p:cNvPr>
          <p:cNvSpPr txBox="1"/>
          <p:nvPr/>
        </p:nvSpPr>
        <p:spPr>
          <a:xfrm>
            <a:off x="7700211" y="2905056"/>
            <a:ext cx="479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34822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F0573-8FC2-2190-B17C-329EDC4C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4733B8-00AD-8D62-9616-88BFA6CCB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country receives the most shipments?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EB288E-F5C7-4F00-E8CC-0A111B9C3A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F539D-C2F5-4516-137A-7AEDB8A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172" name="Picture 4" descr="30,000+ Free Map Of Germany &amp; Germany Images - Pixabay">
            <a:extLst>
              <a:ext uri="{FF2B5EF4-FFF2-40B4-BE49-F238E27FC236}">
                <a16:creationId xmlns:a16="http://schemas.microsoft.com/office/drawing/2014/main" id="{6B50F43A-8FD7-8E16-7A12-5F481D86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281" y="1642611"/>
            <a:ext cx="3265369" cy="44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7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F8925-3CA4-A270-CA85-70F000990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18174-A47F-84DF-1F17-10BC333D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regions have the most delayed shipments (</a:t>
            </a:r>
            <a:r>
              <a:rPr lang="en-US" sz="1800" dirty="0" err="1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shippedDate</a:t>
            </a:r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 vs </a:t>
            </a:r>
            <a:r>
              <a:rPr lang="en-US" sz="1800" dirty="0" err="1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requiredDate</a:t>
            </a:r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)?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943A1-11B1-671B-A1D1-DD8C9C8AD1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MAX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dirty="0">
                <a:solidFill>
                  <a:srgbClr val="9E9E9E"/>
                </a:solidFill>
                <a:effectLst/>
                <a:latin typeface="Segoe UI" panose="020B0502040204020203" pitchFamily="34" charset="0"/>
              </a:rPr>
              <a:t>DATEDIFF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REQUIREDDATE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MaxDateDiff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MaxDateDiff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578D60-4A39-3BF9-E9FE-A4754DCC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D77D-C0A2-360E-1C37-8F8D9AA3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829F6-1C79-F0A6-8219-011660DF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freight cost per order? 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FDD2CF-316A-94C0-B1A2-89DCA4253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FREIGHT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),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average_freight_cost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730688-0E73-649C-94C9-74774777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BAC4-B7C3-1797-3D0C-8485F3C4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6A6F03-5CAF-886D-598D-D0B4FADC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 provides the highest number of products? 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4738F7-6E81-B4EB-4C29-1C7A00F32A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 err="1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PRODUCTCOUNT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596044-8D34-A1A3-9008-C9C70F15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168FC-FA7F-F5BF-1752-24D29023ACB9}"/>
              </a:ext>
            </a:extLst>
          </p:cNvPr>
          <p:cNvSpPr txBox="1"/>
          <p:nvPr/>
        </p:nvSpPr>
        <p:spPr>
          <a:xfrm>
            <a:off x="6464968" y="2035529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SUPPLIER_COUNT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GROUP_CONCAT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SEPARATOR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', 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SUPPLIER_COUNT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SupplierCounts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SUPPLIER_COUNT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SUPPLIER_COUNT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1AF2ED-CBFA-0C1A-24C3-42DF0C903890}"/>
              </a:ext>
            </a:extLst>
          </p:cNvPr>
          <p:cNvCxnSpPr/>
          <p:nvPr/>
        </p:nvCxnSpPr>
        <p:spPr>
          <a:xfrm>
            <a:off x="6131511" y="1400451"/>
            <a:ext cx="0" cy="498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59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512-00BE-4864-5FE9-5C7392A9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6B25A6-6AA2-9E0A-335A-AB95D5CF3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total revenue generated by each supplier’s products?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F77156-3169-1005-2A67-76514D1165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61B97-E96D-991F-4447-A9D65012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1B0B9B-82B1-B919-CBF2-18A47C36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797" y="3274388"/>
            <a:ext cx="6591802" cy="36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0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089C4-0796-07A0-4F8D-3BD51800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610462-E926-7409-C55F-ABDE00DA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 has the most out-of-stock products?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9D4AEE-7F58-FA55-9753-87559B871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8046" y="1698509"/>
            <a:ext cx="4812740" cy="4824294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asc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1294A-758A-2B2F-8CFD-79B207AF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70620-F902-FA5C-92BC-CC5EBAD837A3}"/>
              </a:ext>
            </a:extLst>
          </p:cNvPr>
          <p:cNvSpPr txBox="1"/>
          <p:nvPr/>
        </p:nvSpPr>
        <p:spPr>
          <a:xfrm>
            <a:off x="6606430" y="1538899"/>
            <a:ext cx="6096000" cy="3370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endParaRPr lang="en-US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US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A58F0C-7B64-AE5B-9C02-6B52521B3BC3}"/>
              </a:ext>
            </a:extLst>
          </p:cNvPr>
          <p:cNvCxnSpPr/>
          <p:nvPr/>
        </p:nvCxnSpPr>
        <p:spPr>
          <a:xfrm>
            <a:off x="6096000" y="1263030"/>
            <a:ext cx="0" cy="498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05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29EE-8ABE-F962-AC7B-AC040764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4D531-7CC2-C5EB-0931-D2FD8756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 operates in the most regions?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157BD7-DDAD-D712-502E-A9855B7B0F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DISTINCT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6749E-11DE-1D7A-1326-9B613A42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90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6FCF-561F-F5F6-2FD4-C14DB9DB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2A615A-4348-BC8F-39E6-43169AD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suppliers have the highest-reorder Level products 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B3F2-CB16-369E-8C52-4FC5559711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reorder_Level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reorder_Level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79B2F-EB34-A36D-55EE-54AC53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12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384EF-7C50-FB47-C76C-7B39A5730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F9B9AF-EC75-9564-0478-6B44568D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month has the highest number of orders?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FA5328-1EF3-56EA-EA94-352BB5C73F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3053" y="1507886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MONTH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orderMonth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MAX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DATE_FORMAT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'%M'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monthName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totalQuantity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orderMonth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C46DE-DDFC-B231-B677-B4DD6B4D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0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1A4DF-3BCD-1C19-615B-BC5FF9907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68BB3-9D8A-5ADD-C5C6-02AF2A97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9BA018B-C58A-7F6B-847E-9438CFFB994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975501" y="2419848"/>
            <a:ext cx="10929454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 schema includes core entities such as:</a:t>
            </a: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salesorder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, </a:t>
            </a:r>
            <a:r>
              <a:rPr kumimoji="0" lang="en-US" altLang="en-US" sz="1800" b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orderdetail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, customer, product, employee, supplier, etc.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Tables are linked via 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effectLst/>
                <a:latin typeface="+mj-lt"/>
              </a:rPr>
              <a:t>primary and foreign keys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maintain data integrity.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This logical structure allows us to perform 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effectLst/>
                <a:latin typeface="+mj-lt"/>
              </a:rPr>
              <a:t>complex joins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, aggregations, and filters to generate business reports.</a:t>
            </a:r>
            <a:endParaRPr lang="en-US" altLang="en-US" sz="1800" dirty="0">
              <a:latin typeface="+mj-lt"/>
            </a:endParaRP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j-lt"/>
              </a:rPr>
              <a:t>Purpose</a:t>
            </a:r>
            <a:r>
              <a:rPr lang="en-US" sz="1800" dirty="0">
                <a:latin typeface="+mj-lt"/>
              </a:rPr>
              <a:t>: Data querying, filtering, aggregation, and visualization (if required)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5C9F4-ADCA-6595-4B66-B955609AAE63}"/>
              </a:ext>
            </a:extLst>
          </p:cNvPr>
          <p:cNvSpPr txBox="1"/>
          <p:nvPr/>
        </p:nvSpPr>
        <p:spPr>
          <a:xfrm>
            <a:off x="827842" y="1603758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+mj-lt"/>
              </a:rPr>
              <a:t>Database Schema Overview</a:t>
            </a:r>
          </a:p>
        </p:txBody>
      </p:sp>
    </p:spTree>
    <p:extLst>
      <p:ext uri="{BB962C8B-B14F-4D97-AF65-F5344CB8AC3E}">
        <p14:creationId xmlns:p14="http://schemas.microsoft.com/office/powerpoint/2010/main" val="807170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08E48-54ED-25DD-D8AD-4BDCF5EE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9B7F68-215F-9C92-9B0B-532B6CEB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order value per customer?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D5372F-F5A7-DC54-86C0-C211592D74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472374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 err="1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(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-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) ,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OrderValue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OrderValue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1B5EA-5296-F44E-E55D-ACA719B5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B50B1F24-6710-8C18-42B3-246E9F6E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87" y="97654"/>
            <a:ext cx="4144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87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9FA45-B559-67A0-EC9D-4F864190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647ED1-A31E-96DF-4703-228659E7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How many orders are placed in each region?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A31B77-FE9E-892F-5334-3C141F2763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36018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A5822-C5BD-16B7-BE3C-836D2A37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11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CFE4-1BA1-D3A9-721D-3FFBFD490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5F2B79-33CD-BA5F-6BBA-7E6147F0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most frequently ordered product?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7635C2-A894-2FBC-0B80-2703D1C924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36018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OderCount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ODERCOUNT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02ED1-349F-ED2D-4CF1-927A99A3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69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F911-B4B4-5909-5BDC-E7941C483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CE56FE-1123-EAB4-1A8C-42A79CEC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suppliers have the highest-reorder Level products 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2C357E-7453-1F41-56B5-AD78727A69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49900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reorder_Level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reorder_Level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D26100-EE63-75FF-6E16-D1B6213E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49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5B943-6430-EB5F-D620-C91F9B955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2824FD-28EF-DCE9-5404-6E0EE6C3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are the most common shipping regions?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E3E48F-453E-7293-F9F4-86A5431B8B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00DE4-D3EE-0EB9-3A95-34234279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F4355C-D359-8E7C-A5FE-CAC4353D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337" y="407753"/>
            <a:ext cx="6358134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57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FD2C-1840-512B-2F20-740DD6EB8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CE828-1674-D0E9-09B4-9544DC5D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products are out of stock?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294ABC-0DAA-A01E-F1CE-A147EA394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UNION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'No product is out of stock'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NOT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EXISTS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9E9E9E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F320-4F8C-B79B-0ECF-ADDF765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BFD04-C975-7EF4-F457-9688B46943A1}"/>
              </a:ext>
            </a:extLst>
          </p:cNvPr>
          <p:cNvSpPr txBox="1"/>
          <p:nvPr/>
        </p:nvSpPr>
        <p:spPr>
          <a:xfrm>
            <a:off x="6701588" y="1859339"/>
            <a:ext cx="32124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CASE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=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THEN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'No product is out of stock'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ELSE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GROUP_CONCAT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END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Result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FAC5EB-8022-4C5C-D0A9-B43C1B43CD98}"/>
              </a:ext>
            </a:extLst>
          </p:cNvPr>
          <p:cNvCxnSpPr/>
          <p:nvPr/>
        </p:nvCxnSpPr>
        <p:spPr>
          <a:xfrm>
            <a:off x="5974672" y="938813"/>
            <a:ext cx="0" cy="498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005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359BD-D47F-9BC6-BD52-2791E389F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8B5E34-DFE8-D4BD-F22B-2D59BD0F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quantity per unit for each category?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C762A1-BFF6-8590-B5BE-415BBBD36F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252728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CAST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SUBSTRING_INDEX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QUANTITYPERUNIT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 '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UNSIGNED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AVG_QUANTITY_PER_UNIT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CATEGORY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QUANTITYPERUNIT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IS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NOT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NULL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C5AC91-177B-ECE3-2BD1-1AE08B9C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91B490-C9AB-946A-7283-D8509C7A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858" y="1765904"/>
            <a:ext cx="5246629" cy="42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948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9B5C2-B3B9-B485-C229-2907B26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F914A6-C582-8F17-1650-762C2C77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products have the highest unit price?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BC786-89A9-EE87-E981-B02782EC1B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(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max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DFEF3-456F-A087-4CAE-843A17466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98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7D66-10DF-8884-EF1C-B5CFE189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C1586-1A0C-5E6B-85D8-8C71177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regions have the highest demand for stock replenishment?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909A3-028A-1F9C-C3F0-FAD6BCEB6E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1" y="1098561"/>
            <a:ext cx="10027937" cy="2703418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TOTAL_UNITS_IN_STOCK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UNITSONORDER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TOTAL_UNITS_ON_ORDER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UNITSONORDER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-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STOCK_DEMAND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STOCK_DEMAND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3168D6-9863-D08E-56B9-7B242850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98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3133-53F6-3AEC-2F22-1761F08D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CA32-F874-A97E-8F38-4E026B42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 categories are running low on inventory?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E2509C-FD10-1E6C-131E-84D6A6FA97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lowinventory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CATEGORY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lowinventory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990AC-0BAB-E551-5572-2996B0CB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EF857B-E0DF-1CDD-6ACA-CC56974A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6" y="1128190"/>
            <a:ext cx="7189776" cy="52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AEBC0-1B7F-AB04-E66C-9DFE1183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861AD87A-529E-7709-3DC7-AE928F5E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69" y="221942"/>
            <a:ext cx="10061455" cy="562581"/>
          </a:xfrm>
        </p:spPr>
        <p:txBody>
          <a:bodyPr/>
          <a:lstStyle/>
          <a:p>
            <a:r>
              <a:rPr lang="en-IN" sz="4000" dirty="0">
                <a:solidFill>
                  <a:srgbClr val="FF0000"/>
                </a:solidFill>
                <a:highlight>
                  <a:srgbClr val="000000"/>
                </a:highlight>
              </a:rPr>
              <a:t>🧩 Relational Database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3CABEA-D409-2760-E49A-1A64DA5C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7" y="784523"/>
            <a:ext cx="11712977" cy="59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74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1C33-453E-AA23-4DAC-A4D0D187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937D7-F910-6CCA-96EF-B94CF54E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distribution of customers by country? 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75C02E-FB98-B630-C303-0ADE767F30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distribution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distribution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8E44C-2E04-41F6-E2BB-D7D26023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4265E23-2911-57CA-EF26-D05C349D9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73518" y="-334308"/>
            <a:ext cx="4588209" cy="1006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0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D773-5C73-84D8-D3CC-48E73B97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BB0B54-0E58-4E38-06C8-0F4BD7119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number of orders per customer?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7ED686-B2F6-A755-65F1-CF5DD834CF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8513" y="1120813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AVG_ORDERS_PER_CUSTOMER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CUSTOMER_ORDERS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7CF9C-D9DC-39F5-1E3E-1396A44E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16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7998-AE15-2377-C5E7-B04FFC65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CD0FB-2BE3-0EE0-4055-42CF731D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customers place repeat orders the most? 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80657D-018A-EC6D-107F-EEFE70510F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HAVING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&gt;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B4FCC-DD64-324F-13C5-11FB78DD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71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3FB1A-8323-A57A-F6C2-609697ED3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A806E-43AC-922E-D42D-438EA03A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percentage of customers use mobile contact instead of landline?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5E36F3-A3B4-4387-54C0-E0E7718586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424834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CASE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MOBILE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IS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NOT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NULL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PHONE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IS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NULL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PHONE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THEN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END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(*)) *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100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PERCENTAGE_MOBILE_ONLY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83CD4-702C-28FC-1915-88B59FA0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13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4D638-7352-D843-58CD-462B1547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B989B1-9D97-71E7-6193-CC0B0116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most frequently ordered product category?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B08C99-2F38-EE15-6E92-6EF7937176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8513" y="1252728"/>
            <a:ext cx="5463294" cy="3142809"/>
          </a:xfrm>
        </p:spPr>
        <p:txBody>
          <a:bodyPr/>
          <a:lstStyle/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TOTAL_QUANTITY_ORDERED</a:t>
            </a:r>
            <a:endParaRPr lang="en-IN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PRODUCTID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CATEGORY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CATEGORYID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TOTAL_QUANTITY_ORDERED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52F0D1-8107-29FD-62E4-B8C9ECAD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FB2A2B17-3056-19CC-4501-F6CD8C45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00" y="335197"/>
            <a:ext cx="4248150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60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AF82-C13F-A0DA-801C-F30A51F2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1F3ED8-2306-F226-6ABC-8BBF75A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region generates the most revenue 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6EDBE9-B8BA-DACB-23D6-12D519BBE7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377487"/>
            <a:ext cx="9505757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(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-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5580A8-6684-ECE0-B862-ACC9BE50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29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A9858-5F79-810B-4F37-A8D607C8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75DCE191-6DFF-02D0-7D0C-6A3765FD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066" y="1473428"/>
            <a:ext cx="6436597" cy="564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6792B72-CE81-1122-4B85-106ECFA8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total sales revenue per year?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AA96C4-9E92-D8F7-553B-FF6A1CF35E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650" y="1473428"/>
            <a:ext cx="9249084" cy="1792982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Year_AS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(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-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,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0B16C-DECA-9BD6-CE4A-AB1F7B0C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60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F389D-B14F-0A5B-6FE9-909149B3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FFC3A2-45F7-2630-BB28-879DFEB0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growth trend in order volume over the years?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93950A-76F4-9C65-BC98-8878DF8724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252728"/>
            <a:ext cx="11591231" cy="1792982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YEAR_AS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TOTAL_ORDERS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LAG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OVER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PREVIOUS_YEAR_ORDERS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-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LAG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OVER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)))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NULLIF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LAG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OVER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) *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100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GROWTH_PERCENTAGE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YEAR_AS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1D981-9C22-310E-D944-9CDC2681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41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C853EF-5736-6180-3A09-1205E919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0997C-05C9-CE7C-81AB-3C985A09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86" y="1219155"/>
            <a:ext cx="3934130" cy="44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9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67B5A8-6EBD-9D43-F1F7-182A7BAAE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02817"/>
            <a:ext cx="6074547" cy="3135010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total_purchases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total_purchases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10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63791-3D3E-79D2-1B1E-FB0CA331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F57ABC-3FB2-60C8-29E5-375853DC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92" y="121366"/>
            <a:ext cx="6707805" cy="67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0F1FC0C7-707D-6590-35F1-D5323EB0ED05}"/>
              </a:ext>
            </a:extLst>
          </p:cNvPr>
          <p:cNvSpPr txBox="1">
            <a:spLocks/>
          </p:cNvSpPr>
          <p:nvPr/>
        </p:nvSpPr>
        <p:spPr>
          <a:xfrm>
            <a:off x="1082032" y="9581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Who are the top 10 customers based on total purchases?</a:t>
            </a:r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14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E4A9-DCED-0DC4-68F9-686799AF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46ECD4-C26C-27E0-5A0B-ACC22120F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72649" y="1482614"/>
            <a:ext cx="6144392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Total_customers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Total_customers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6EAD0-B385-C8CB-9BB7-50F60C8A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9ADE89-37BB-2EC9-A6A5-01C3122D5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23" y="2379105"/>
            <a:ext cx="11890077" cy="41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668BC90E-EE5F-1D59-1752-9E128458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total number of customers in each country?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9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50F47-C38C-FE6B-DA54-73BDA97F2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DAE367-4CF9-6EB3-6FFF-2DE6B9BCE1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94316"/>
            <a:ext cx="4821463" cy="2948083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customer_count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customer_count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3993C-2D57-7357-2C23-2835C640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5ED7049-4E50-AA90-ED5E-58DE62EB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most common customer type (Customer Type ID)?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34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BB81F-FA7A-56BC-80EC-9E507D62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81FAB1-BA7D-CF94-A987-9790E18124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7841" y="1638726"/>
            <a:ext cx="3415484" cy="2057401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Max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highest_discount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highest_discount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40198-CE2E-42C2-3ED1-D26A49A5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ADBCD-95D7-1F1D-4E02-A04671DA23A3}"/>
              </a:ext>
            </a:extLst>
          </p:cNvPr>
          <p:cNvSpPr txBox="1"/>
          <p:nvPr/>
        </p:nvSpPr>
        <p:spPr>
          <a:xfrm>
            <a:off x="5679826" y="1638726"/>
            <a:ext cx="52475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with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DiscountRank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DENSE_RANK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over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ranke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DiscountRank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IN" sz="16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9C2DECB-4425-7811-4ABA-62A5E73D06EF}"/>
              </a:ext>
            </a:extLst>
          </p:cNvPr>
          <p:cNvSpPr txBox="1">
            <a:spLocks/>
          </p:cNvSpPr>
          <p:nvPr/>
        </p:nvSpPr>
        <p:spPr>
          <a:xfrm>
            <a:off x="1234432" y="11105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customers have the highest discount applied to their orders?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F4749-4F72-ED28-2DA8-2A299F8D895F}"/>
              </a:ext>
            </a:extLst>
          </p:cNvPr>
          <p:cNvCxnSpPr/>
          <p:nvPr/>
        </p:nvCxnSpPr>
        <p:spPr>
          <a:xfrm>
            <a:off x="5308847" y="1263030"/>
            <a:ext cx="0" cy="498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05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028C4-BC14-2CBE-AFFD-2808F2861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4C1391-2790-BAA0-EF64-33A6866B4A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23247" y="1304561"/>
            <a:ext cx="7564133" cy="2957326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TOTAL_SALES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TOTAL_SALES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10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A2F23-DD10-408C-9843-84E6C4A4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70D7A-50A6-7CFA-CFF2-DD2570E8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374" y="2997200"/>
            <a:ext cx="12192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FD693E9-9485-2A0C-4F0E-8FDF9C208FD0}"/>
              </a:ext>
            </a:extLst>
          </p:cNvPr>
          <p:cNvSpPr txBox="1">
            <a:spLocks/>
          </p:cNvSpPr>
          <p:nvPr/>
        </p:nvSpPr>
        <p:spPr>
          <a:xfrm>
            <a:off x="1082032" y="9581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/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3FEEC96-9B76-390D-6AFA-6A00687627BE}"/>
              </a:ext>
            </a:extLst>
          </p:cNvPr>
          <p:cNvSpPr txBox="1">
            <a:spLocks/>
          </p:cNvSpPr>
          <p:nvPr/>
        </p:nvSpPr>
        <p:spPr>
          <a:xfrm>
            <a:off x="1234432" y="11105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products have the highest sales?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08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296157-C082-4829-A89B-8A5ED50B65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69CA4D2-B95E-49C0-A306-875863A41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2726</Words>
  <Application>Microsoft Office PowerPoint</Application>
  <PresentationFormat>Widescreen</PresentationFormat>
  <Paragraphs>461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MS PMincho</vt:lpstr>
      <vt:lpstr>Arial</vt:lpstr>
      <vt:lpstr>Calibri</vt:lpstr>
      <vt:lpstr>Courier New</vt:lpstr>
      <vt:lpstr>Mangal</vt:lpstr>
      <vt:lpstr>Segoe UI</vt:lpstr>
      <vt:lpstr>Custom</vt:lpstr>
      <vt:lpstr>Data Exploration &amp; Business Insights with SQL (Northwind Database)</vt:lpstr>
      <vt:lpstr>Project Introduction</vt:lpstr>
      <vt:lpstr>PowerPoint Presentation</vt:lpstr>
      <vt:lpstr>🧩 Relational Database Structure</vt:lpstr>
      <vt:lpstr>PowerPoint Presentation</vt:lpstr>
      <vt:lpstr>-- What is the total number of customers in each country?</vt:lpstr>
      <vt:lpstr>-- What is the most common customer type (Customer Type ID)?</vt:lpstr>
      <vt:lpstr>PowerPoint Presentation</vt:lpstr>
      <vt:lpstr>PowerPoint Presentation</vt:lpstr>
      <vt:lpstr>PowerPoint Presentation</vt:lpstr>
      <vt:lpstr>PowerPoint Presentation</vt:lpstr>
      <vt:lpstr>-- Which supplier provides the most products? </vt:lpstr>
      <vt:lpstr>-- What is the reorder level for each product, and which ones need restocking?</vt:lpstr>
      <vt:lpstr>-- Which employees have processed the most orders?</vt:lpstr>
      <vt:lpstr>-- What is the average number of orders handled per employee?</vt:lpstr>
      <vt:lpstr>-- Which employee has been with the company the longest (based on hire date)?</vt:lpstr>
      <vt:lpstr>-- What is the distribution of employees by region or city?</vt:lpstr>
      <vt:lpstr>-- Which employees have the same manager (Mgr ID)?</vt:lpstr>
      <vt:lpstr>-- Which shipping company (Shipper) is used the most?</vt:lpstr>
      <vt:lpstr>-- What is the average shipping time from order date to required date?</vt:lpstr>
      <vt:lpstr>-- Which country receives the most shipments?</vt:lpstr>
      <vt:lpstr>-- Which regions have the most delayed shipments (shippedDate vs requiredDate)?</vt:lpstr>
      <vt:lpstr>-- What is the average freight cost per order? </vt:lpstr>
      <vt:lpstr>-- Which supplier provides the highest number of products? </vt:lpstr>
      <vt:lpstr>-- What is the total revenue generated by each supplier’s products?</vt:lpstr>
      <vt:lpstr>-- Which supplier has the most out-of-stock products?</vt:lpstr>
      <vt:lpstr>-- Which supplier operates in the most regions?</vt:lpstr>
      <vt:lpstr>-- Which suppliers have the highest-reorder Level products ?</vt:lpstr>
      <vt:lpstr>-- Which month has the highest number of orders?</vt:lpstr>
      <vt:lpstr>-- What is the average order value per customer?</vt:lpstr>
      <vt:lpstr>-- How many orders are placed in each region?</vt:lpstr>
      <vt:lpstr>-- What is the most frequently ordered product?</vt:lpstr>
      <vt:lpstr>-- Which suppliers have the highest-reorder Level products ?</vt:lpstr>
      <vt:lpstr>-- What are the most common shipping regions?</vt:lpstr>
      <vt:lpstr>-- Which products are out of stock?</vt:lpstr>
      <vt:lpstr>-- What is the average quantity per unit for each category?</vt:lpstr>
      <vt:lpstr>-- Which products have the highest unit price?</vt:lpstr>
      <vt:lpstr>-- Which regions have the highest demand for stock replenishment?</vt:lpstr>
      <vt:lpstr>-- Which product categories are running low on inventory?</vt:lpstr>
      <vt:lpstr>-- What is the distribution of customers by country? </vt:lpstr>
      <vt:lpstr>-- What is the average number of orders per customer?</vt:lpstr>
      <vt:lpstr>-- Which customers place repeat orders the most? </vt:lpstr>
      <vt:lpstr>-- What percentage of customers use mobile contact instead of landline?</vt:lpstr>
      <vt:lpstr>-- What is the most frequently ordered product category?</vt:lpstr>
      <vt:lpstr>-- Which region generates the most revenue ?</vt:lpstr>
      <vt:lpstr>-- What is the total sales revenue per year?</vt:lpstr>
      <vt:lpstr>-- What is the growth trend in order volume over the years?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2023-07-18T10:17:11Z</dcterms:created>
  <dcterms:modified xsi:type="dcterms:W3CDTF">2025-04-19T08:47:18Z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